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0"/>
  </p:notesMasterIdLst>
  <p:sldIdLst>
    <p:sldId id="327" r:id="rId2"/>
    <p:sldId id="328" r:id="rId3"/>
    <p:sldId id="355" r:id="rId4"/>
    <p:sldId id="256" r:id="rId5"/>
    <p:sldId id="362" r:id="rId6"/>
    <p:sldId id="365" r:id="rId7"/>
    <p:sldId id="367" r:id="rId8"/>
    <p:sldId id="366" r:id="rId9"/>
    <p:sldId id="257" r:id="rId10"/>
    <p:sldId id="330" r:id="rId11"/>
    <p:sldId id="357" r:id="rId12"/>
    <p:sldId id="364" r:id="rId13"/>
    <p:sldId id="363" r:id="rId14"/>
    <p:sldId id="329" r:id="rId15"/>
    <p:sldId id="331" r:id="rId16"/>
    <p:sldId id="332" r:id="rId17"/>
    <p:sldId id="333" r:id="rId18"/>
    <p:sldId id="258" r:id="rId19"/>
    <p:sldId id="259" r:id="rId20"/>
    <p:sldId id="260" r:id="rId21"/>
    <p:sldId id="261" r:id="rId22"/>
    <p:sldId id="337" r:id="rId23"/>
    <p:sldId id="408" r:id="rId24"/>
    <p:sldId id="409" r:id="rId25"/>
    <p:sldId id="411" r:id="rId26"/>
    <p:sldId id="413" r:id="rId27"/>
    <p:sldId id="414" r:id="rId28"/>
    <p:sldId id="415" r:id="rId29"/>
    <p:sldId id="416" r:id="rId30"/>
    <p:sldId id="417" r:id="rId31"/>
    <p:sldId id="338" r:id="rId32"/>
    <p:sldId id="334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335" r:id="rId41"/>
    <p:sldId id="269" r:id="rId42"/>
    <p:sldId id="270" r:id="rId43"/>
    <p:sldId id="271" r:id="rId44"/>
    <p:sldId id="272" r:id="rId45"/>
    <p:sldId id="273" r:id="rId46"/>
    <p:sldId id="274" r:id="rId47"/>
    <p:sldId id="340" r:id="rId48"/>
    <p:sldId id="278" r:id="rId49"/>
    <p:sldId id="279" r:id="rId50"/>
    <p:sldId id="280" r:id="rId51"/>
    <p:sldId id="281" r:id="rId52"/>
    <p:sldId id="282" r:id="rId53"/>
    <p:sldId id="299" r:id="rId54"/>
    <p:sldId id="300" r:id="rId55"/>
    <p:sldId id="289" r:id="rId56"/>
    <p:sldId id="291" r:id="rId57"/>
    <p:sldId id="287" r:id="rId58"/>
    <p:sldId id="293" r:id="rId59"/>
    <p:sldId id="296" r:id="rId60"/>
    <p:sldId id="277" r:id="rId61"/>
    <p:sldId id="283" r:id="rId62"/>
    <p:sldId id="284" r:id="rId63"/>
    <p:sldId id="285" r:id="rId64"/>
    <p:sldId id="286" r:id="rId65"/>
    <p:sldId id="301" r:id="rId66"/>
    <p:sldId id="302" r:id="rId67"/>
    <p:sldId id="359" r:id="rId68"/>
    <p:sldId id="360" r:id="rId69"/>
    <p:sldId id="368" r:id="rId70"/>
    <p:sldId id="372" r:id="rId71"/>
    <p:sldId id="397" r:id="rId72"/>
    <p:sldId id="341" r:id="rId73"/>
    <p:sldId id="303" r:id="rId74"/>
    <p:sldId id="369" r:id="rId75"/>
    <p:sldId id="370" r:id="rId76"/>
    <p:sldId id="371" r:id="rId77"/>
    <p:sldId id="304" r:id="rId78"/>
    <p:sldId id="305" r:id="rId79"/>
    <p:sldId id="343" r:id="rId80"/>
    <p:sldId id="348" r:id="rId81"/>
    <p:sldId id="342" r:id="rId82"/>
    <p:sldId id="349" r:id="rId83"/>
    <p:sldId id="345" r:id="rId84"/>
    <p:sldId id="346" r:id="rId85"/>
    <p:sldId id="347" r:id="rId86"/>
    <p:sldId id="399" r:id="rId87"/>
    <p:sldId id="374" r:id="rId88"/>
    <p:sldId id="373" r:id="rId89"/>
    <p:sldId id="398" r:id="rId90"/>
    <p:sldId id="376" r:id="rId91"/>
    <p:sldId id="392" r:id="rId92"/>
    <p:sldId id="375" r:id="rId93"/>
    <p:sldId id="380" r:id="rId94"/>
    <p:sldId id="383" r:id="rId95"/>
    <p:sldId id="384" r:id="rId96"/>
    <p:sldId id="385" r:id="rId97"/>
    <p:sldId id="381" r:id="rId98"/>
    <p:sldId id="387" r:id="rId99"/>
    <p:sldId id="386" r:id="rId100"/>
    <p:sldId id="388" r:id="rId101"/>
    <p:sldId id="391" r:id="rId102"/>
    <p:sldId id="393" r:id="rId103"/>
    <p:sldId id="389" r:id="rId104"/>
    <p:sldId id="394" r:id="rId105"/>
    <p:sldId id="395" r:id="rId106"/>
    <p:sldId id="390" r:id="rId107"/>
    <p:sldId id="382" r:id="rId108"/>
    <p:sldId id="396" r:id="rId109"/>
    <p:sldId id="400" r:id="rId110"/>
    <p:sldId id="351" r:id="rId111"/>
    <p:sldId id="352" r:id="rId112"/>
    <p:sldId id="314" r:id="rId113"/>
    <p:sldId id="315" r:id="rId114"/>
    <p:sldId id="403" r:id="rId115"/>
    <p:sldId id="404" r:id="rId116"/>
    <p:sldId id="405" r:id="rId117"/>
    <p:sldId id="406" r:id="rId118"/>
    <p:sldId id="377" r:id="rId119"/>
    <p:sldId id="378" r:id="rId120"/>
    <p:sldId id="379" r:id="rId121"/>
    <p:sldId id="407" r:id="rId122"/>
    <p:sldId id="306" r:id="rId123"/>
    <p:sldId id="358" r:id="rId124"/>
    <p:sldId id="307" r:id="rId125"/>
    <p:sldId id="308" r:id="rId126"/>
    <p:sldId id="309" r:id="rId127"/>
    <p:sldId id="310" r:id="rId128"/>
    <p:sldId id="311" r:id="rId129"/>
    <p:sldId id="312" r:id="rId130"/>
    <p:sldId id="313" r:id="rId131"/>
    <p:sldId id="316" r:id="rId132"/>
    <p:sldId id="317" r:id="rId133"/>
    <p:sldId id="353" r:id="rId134"/>
    <p:sldId id="354" r:id="rId135"/>
    <p:sldId id="318" r:id="rId136"/>
    <p:sldId id="319" r:id="rId137"/>
    <p:sldId id="401" r:id="rId138"/>
    <p:sldId id="402" r:id="rId13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>
        <p:scale>
          <a:sx n="100" d="100"/>
          <a:sy n="100" d="100"/>
        </p:scale>
        <p:origin x="3688" y="16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1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relevant </a:t>
          </a:r>
          <a:r>
            <a:rPr lang="de-DE" dirty="0" err="1" smtClean="0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 </a:t>
          </a:r>
          <a:r>
            <a:rPr lang="de-DE" dirty="0" err="1" smtClean="0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 smtClean="0"/>
            <a:t>Select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 smtClean="0"/>
            <a:t>Integrate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use</a:t>
          </a:r>
          <a:r>
            <a:rPr lang="de-DE" i="0" dirty="0" smtClean="0"/>
            <a:t> </a:t>
          </a:r>
          <a:r>
            <a:rPr lang="de-DE" i="0" dirty="0" err="1" smtClean="0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 smtClean="0"/>
            <a:t>Identify</a:t>
          </a:r>
          <a:r>
            <a:rPr lang="de-DE" i="0" dirty="0" smtClean="0"/>
            <a:t> ML </a:t>
          </a:r>
          <a:r>
            <a:rPr lang="de-DE" i="0" dirty="0" err="1" smtClean="0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data</a:t>
          </a:r>
          <a:r>
            <a:rPr lang="de-DE" i="0" dirty="0" smtClean="0"/>
            <a:t> </a:t>
          </a:r>
          <a:r>
            <a:rPr lang="de-DE" i="0" dirty="0" err="1" smtClean="0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 smtClean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 smtClean="0"/>
            <a:t>Implement</a:t>
          </a:r>
          <a:r>
            <a:rPr lang="de-DE" i="0" dirty="0" smtClean="0"/>
            <a:t> </a:t>
          </a:r>
          <a:r>
            <a:rPr lang="de-DE" i="0" dirty="0" err="1" smtClean="0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 smtClean="0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17.03.2020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17.03.2020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8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2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jpe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jpe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jpeg"/><Relationship Id="rId9" Type="http://schemas.openxmlformats.org/officeDocument/2006/relationships/image" Target="../media/image9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jpe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jpe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jpeg"/><Relationship Id="rId9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2.jpe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02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01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0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>
              <a:lnSpc>
                <a:spcPct val="150000"/>
              </a:lnSpc>
            </a:pP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77379" y="3587074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</a:t>
            </a:r>
            <a:r>
              <a:rPr lang="de-DE" sz="1400" b="1" baseline="30000" dirty="0" smtClean="0"/>
              <a:t>2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27" y="2060848"/>
            <a:ext cx="3011685" cy="21276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51" y="2043923"/>
            <a:ext cx="4480948" cy="32555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03" y="2058401"/>
            <a:ext cx="4480948" cy="3267739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525151" y="358707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Bias</a:t>
            </a:r>
            <a:r>
              <a:rPr lang="de-DE" sz="1400" baseline="30000" dirty="0" smtClean="0"/>
              <a:t>2</a:t>
            </a:r>
            <a:endParaRPr lang="de-DE" sz="1400" baseline="30000" dirty="0"/>
          </a:p>
        </p:txBody>
      </p:sp>
      <p:sp>
        <p:nvSpPr>
          <p:cNvPr id="21" name="Textfeld 20"/>
          <p:cNvSpPr txBox="1"/>
          <p:nvPr/>
        </p:nvSpPr>
        <p:spPr>
          <a:xfrm>
            <a:off x="2238107" y="3870908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Variance</a:t>
            </a:r>
            <a:endParaRPr lang="de-DE" sz="1400" baseline="30000" dirty="0"/>
          </a:p>
        </p:txBody>
      </p:sp>
      <p:sp>
        <p:nvSpPr>
          <p:cNvPr id="22" name="Textfeld 21"/>
          <p:cNvSpPr txBox="1"/>
          <p:nvPr/>
        </p:nvSpPr>
        <p:spPr>
          <a:xfrm>
            <a:off x="3812948" y="3814305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 smtClean="0"/>
              <a:t>bad</a:t>
            </a:r>
            <a:r>
              <a:rPr lang="de-DE" sz="1400" dirty="0" smtClean="0"/>
              <a:t>)                 </a:t>
            </a:r>
            <a:r>
              <a:rPr lang="de-DE" sz="1400" b="1" dirty="0" err="1" smtClean="0"/>
              <a:t>Accuracy</a:t>
            </a:r>
            <a:r>
              <a:rPr lang="de-DE" sz="1400" b="1" dirty="0"/>
              <a:t> </a:t>
            </a:r>
            <a:r>
              <a:rPr lang="de-DE" sz="1400" b="1" dirty="0" smtClean="0"/>
              <a:t>      </a:t>
            </a:r>
            <a:r>
              <a:rPr lang="de-DE" sz="1400" dirty="0" smtClean="0"/>
              <a:t>        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0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Low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Underfitting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High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Overfitting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Artificial</a:t>
            </a:r>
            <a:endParaRPr lang="de-DE" dirty="0" smtClean="0"/>
          </a:p>
          <a:p>
            <a:pPr algn="ctr"/>
            <a:r>
              <a:rPr lang="de-DE" dirty="0" err="1" smtClean="0"/>
              <a:t>Neural</a:t>
            </a:r>
            <a:r>
              <a:rPr lang="de-DE" dirty="0" smtClean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r>
              <a:rPr lang="de-DE" dirty="0" smtClean="0"/>
              <a:t> /</a:t>
            </a:r>
          </a:p>
          <a:p>
            <a:pPr algn="ctr"/>
            <a:r>
              <a:rPr lang="de-DE" dirty="0" smtClean="0"/>
              <a:t>Random </a:t>
            </a:r>
            <a:r>
              <a:rPr lang="de-DE" dirty="0" err="1" smtClean="0"/>
              <a:t>Forest</a:t>
            </a:r>
            <a:endParaRPr lang="de-DE" dirty="0" smtClean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Support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Hidden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that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can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fine-tuned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applications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</a:t>
            </a:r>
            <a:r>
              <a:rPr lang="de-DE" sz="1600" dirty="0" smtClean="0">
                <a:solidFill>
                  <a:srgbClr val="000000"/>
                </a:solidFill>
              </a:rPr>
              <a:t>ML, Google Cloud ML, IBM Watson ML,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18391206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7684" y="1758030"/>
            <a:ext cx="1669417" cy="1256130"/>
          </a:xfrm>
          <a:prstGeom prst="rect">
            <a:avLst/>
          </a:prstGeom>
        </p:spPr>
      </p:pic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 of </a:t>
            </a:r>
            <a:r>
              <a:rPr lang="de-DE" dirty="0" err="1" smtClean="0"/>
              <a:t>handwritten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typewritten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Text </a:t>
            </a:r>
            <a:r>
              <a:rPr lang="de-DE" dirty="0" err="1" smtClean="0"/>
              <a:t>document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Information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detects</a:t>
            </a:r>
            <a:r>
              <a:rPr lang="de-DE" dirty="0" smtClean="0"/>
              <a:t> </a:t>
            </a:r>
            <a:r>
              <a:rPr lang="de-DE" dirty="0" err="1" smtClean="0"/>
              <a:t>faces</a:t>
            </a:r>
            <a:r>
              <a:rPr lang="de-DE" dirty="0" smtClean="0"/>
              <a:t>, </a:t>
            </a:r>
            <a:r>
              <a:rPr lang="de-DE" dirty="0" err="1" smtClean="0"/>
              <a:t>where</a:t>
            </a:r>
            <a:r>
              <a:rPr lang="de-DE" dirty="0" smtClean="0"/>
              <a:t> (</a:t>
            </a:r>
            <a:r>
              <a:rPr lang="de-DE" dirty="0" err="1" smtClean="0"/>
              <a:t>position</a:t>
            </a:r>
            <a:r>
              <a:rPr lang="de-DE" dirty="0" smtClean="0"/>
              <a:t>), and /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algorithms</a:t>
            </a:r>
            <a:r>
              <a:rPr lang="de-DE" b="1" dirty="0" smtClean="0">
                <a:solidFill>
                  <a:srgbClr val="000000"/>
                </a:solidFill>
              </a:rPr>
              <a:t> and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L-Form 9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8028318" y="3284980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computer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vision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7956308" y="162875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image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entity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recognition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8028318" y="4653170"/>
            <a:ext cx="2376330" cy="648090"/>
          </a:xfrm>
          <a:prstGeom prst="wedgeRoundRectCallout">
            <a:avLst>
              <a:gd name="adj1" fmla="val -83337"/>
              <a:gd name="adj2" fmla="val -6685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 etc.</a:t>
            </a:r>
          </a:p>
        </p:txBody>
      </p:sp>
      <p:sp>
        <p:nvSpPr>
          <p:cNvPr id="14" name="Rechteck 13"/>
          <p:cNvSpPr/>
          <p:nvPr/>
        </p:nvSpPr>
        <p:spPr>
          <a:xfrm>
            <a:off x="-1872716" y="443711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Computer </a:t>
            </a:r>
            <a:r>
              <a:rPr lang="de-DE" b="1" dirty="0" err="1">
                <a:solidFill>
                  <a:srgbClr val="000000"/>
                </a:solidFill>
              </a:rPr>
              <a:t>vision</a:t>
            </a:r>
            <a:r>
              <a:rPr lang="de-DE" b="1" dirty="0">
                <a:solidFill>
                  <a:srgbClr val="000000"/>
                </a:solidFill>
              </a:rPr>
              <a:t> / </a:t>
            </a:r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algorithms</a:t>
            </a:r>
            <a:r>
              <a:rPr lang="de-DE" b="1" dirty="0">
                <a:solidFill>
                  <a:srgbClr val="000000"/>
                </a:solidFill>
              </a:rPr>
              <a:t> and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L-Form 14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L-Form 15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2763370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051650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1259540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7884300" y="2132820"/>
            <a:ext cx="2448340" cy="792110"/>
          </a:xfrm>
          <a:prstGeom prst="wedgeRoundRectCallout">
            <a:avLst>
              <a:gd name="adj1" fmla="val -96229"/>
              <a:gd name="adj2" fmla="val 2588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Autokeyword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clarifai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tineye</a:t>
            </a:r>
            <a:r>
              <a:rPr lang="de-DE" sz="1600" dirty="0" smtClean="0">
                <a:solidFill>
                  <a:srgbClr val="000000"/>
                </a:solidFill>
              </a:rPr>
              <a:t>, Google </a:t>
            </a:r>
            <a:r>
              <a:rPr lang="de-DE" sz="1600" dirty="0" err="1" smtClean="0">
                <a:solidFill>
                  <a:srgbClr val="000000"/>
                </a:solidFill>
              </a:rPr>
              <a:t>picture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7956310" y="4149100"/>
            <a:ext cx="2376330" cy="57608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OpenCV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7956310" y="3284980"/>
            <a:ext cx="2376330" cy="57608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584684" y="443711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531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 smtClean="0"/>
              <a:t>Michelangelo was an </a:t>
            </a:r>
            <a:r>
              <a:rPr lang="de-DE" sz="2100" dirty="0" err="1" smtClean="0"/>
              <a:t>Italian</a:t>
            </a:r>
            <a:r>
              <a:rPr lang="de-DE" sz="2100" dirty="0" smtClean="0"/>
              <a:t> </a:t>
            </a:r>
            <a:r>
              <a:rPr lang="de-DE" sz="2100" dirty="0" err="1" smtClean="0"/>
              <a:t>artist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many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, e.g., </a:t>
            </a:r>
            <a:r>
              <a:rPr lang="de-DE" sz="2100" dirty="0" err="1" smtClean="0"/>
              <a:t>the</a:t>
            </a:r>
            <a:r>
              <a:rPr lang="de-DE" sz="2100" dirty="0" smtClean="0"/>
              <a:t> „</a:t>
            </a:r>
            <a:r>
              <a:rPr lang="de-DE" sz="2100" dirty="0" err="1" smtClean="0"/>
              <a:t>Creation</a:t>
            </a:r>
            <a:r>
              <a:rPr lang="de-DE" sz="2100" dirty="0" smtClean="0"/>
              <a:t> of Adam“ in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Sistine</a:t>
            </a:r>
            <a:r>
              <a:rPr lang="de-DE" sz="2100" dirty="0" smtClean="0"/>
              <a:t> </a:t>
            </a:r>
            <a:r>
              <a:rPr lang="de-DE" sz="2100" dirty="0" err="1" smtClean="0"/>
              <a:t>Chapel</a:t>
            </a:r>
            <a:r>
              <a:rPr lang="de-DE" sz="2100" dirty="0" smtClean="0"/>
              <a:t>, </a:t>
            </a:r>
            <a:r>
              <a:rPr lang="de-DE" sz="2100" dirty="0" err="1" smtClean="0"/>
              <a:t>Rome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also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sculptures</a:t>
            </a:r>
            <a:r>
              <a:rPr lang="de-DE" sz="2100" dirty="0" smtClean="0"/>
              <a:t> </a:t>
            </a:r>
            <a:r>
              <a:rPr lang="de-DE" sz="2100" dirty="0" err="1" smtClean="0"/>
              <a:t>like</a:t>
            </a:r>
            <a:r>
              <a:rPr lang="de-DE" sz="2100" dirty="0" smtClean="0"/>
              <a:t> David.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belonged</a:t>
            </a:r>
            <a:r>
              <a:rPr lang="de-DE" sz="2100" dirty="0" smtClean="0"/>
              <a:t> </a:t>
            </a:r>
            <a:r>
              <a:rPr lang="de-DE" sz="2100" dirty="0" err="1" smtClean="0"/>
              <a:t>to</a:t>
            </a:r>
            <a:r>
              <a:rPr lang="de-DE" sz="2100" dirty="0" smtClean="0"/>
              <a:t>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artistic</a:t>
            </a:r>
            <a:r>
              <a:rPr lang="de-DE" sz="2100" dirty="0" smtClean="0"/>
              <a:t> </a:t>
            </a:r>
            <a:r>
              <a:rPr lang="de-DE" sz="2100" dirty="0" err="1" smtClean="0"/>
              <a:t>movement</a:t>
            </a:r>
            <a:r>
              <a:rPr lang="de-DE" sz="2100" dirty="0" smtClean="0"/>
              <a:t> </a:t>
            </a:r>
            <a:r>
              <a:rPr lang="de-DE" sz="2100" dirty="0" err="1" smtClean="0"/>
              <a:t>of</a:t>
            </a:r>
            <a:r>
              <a:rPr lang="de-DE" sz="2100" dirty="0" smtClean="0"/>
              <a:t> Renaissance.</a:t>
            </a:r>
          </a:p>
          <a:p>
            <a:r>
              <a:rPr lang="de-DE" sz="2100" dirty="0" smtClean="0"/>
              <a:t>People </a:t>
            </a:r>
            <a:r>
              <a:rPr lang="de-DE" sz="2100" dirty="0" err="1" smtClean="0"/>
              <a:t>who</a:t>
            </a:r>
            <a:r>
              <a:rPr lang="de-DE" sz="2100" dirty="0" smtClean="0"/>
              <a:t> </a:t>
            </a:r>
            <a:r>
              <a:rPr lang="de-DE" sz="2100" dirty="0" err="1" smtClean="0"/>
              <a:t>create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painters</a:t>
            </a:r>
            <a:r>
              <a:rPr lang="de-DE" sz="2100" dirty="0" smtClean="0"/>
              <a:t>.</a:t>
            </a:r>
          </a:p>
          <a:p>
            <a:r>
              <a:rPr lang="de-DE" sz="2100" dirty="0" err="1" smtClean="0"/>
              <a:t>Painters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artists</a:t>
            </a:r>
            <a:r>
              <a:rPr lang="de-DE" sz="2100" dirty="0" smtClean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instances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types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</a:t>
            </a:r>
            <a:r>
              <a:rPr lang="de-DE" sz="1400" dirty="0" err="1" smtClean="0">
                <a:latin typeface="HDA DIN Office" pitchFamily="2" charset="0"/>
              </a:rPr>
              <a:t>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Facts</a:t>
            </a:r>
            <a:endParaRPr lang="de-DE" sz="1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Schema</a:t>
            </a:r>
            <a:endParaRPr lang="de-DE" sz="1400" b="1" dirty="0"/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 smtClean="0"/>
              <a:t>Ontolog</a:t>
            </a:r>
            <a:r>
              <a:rPr lang="de-DE" sz="1400" b="1" dirty="0" err="1"/>
              <a:t>y</a:t>
            </a:r>
            <a:endParaRPr lang="de-DE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 smtClean="0"/>
              <a:t>painted</a:t>
            </a:r>
            <a:r>
              <a:rPr lang="de-DE" sz="1900" dirty="0" smtClean="0"/>
              <a:t> (Michelangelo, </a:t>
            </a:r>
            <a:r>
              <a:rPr lang="de-DE" sz="1900" dirty="0" err="1" smtClean="0"/>
              <a:t>CreationOfAdam</a:t>
            </a:r>
            <a:r>
              <a:rPr lang="de-DE" sz="1900" dirty="0" smtClean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 smtClean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 smtClean="0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0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born</a:t>
            </a:r>
            <a:r>
              <a:rPr lang="de-DE" sz="1100" dirty="0" smtClean="0"/>
              <a:t>-in</a:t>
            </a:r>
            <a:endParaRPr lang="de-DE" sz="1100" dirty="0"/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/>
                <a:gridCol w="254000"/>
                <a:gridCol w="254000"/>
                <a:gridCol w="254000"/>
                <a:gridCol w="254000"/>
                <a:gridCol w="254000"/>
                <a:gridCol w="242168"/>
                <a:gridCol w="265832"/>
                <a:gridCol w="254000"/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 smtClean="0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/>
                <a:gridCol w="1152160"/>
                <a:gridCol w="48072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Namespace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Description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URI</a:t>
                      </a:r>
                      <a:endParaRPr lang="de-D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Resource</a:t>
                      </a:r>
                      <a:r>
                        <a:rPr lang="de-DE" sz="1400" dirty="0" smtClean="0"/>
                        <a:t> Description Framework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RDF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Web </a:t>
                      </a:r>
                      <a:r>
                        <a:rPr lang="de-DE" sz="1400" dirty="0" err="1" smtClean="0"/>
                        <a:t>Ontology</a:t>
                      </a:r>
                      <a:r>
                        <a:rPr lang="de-DE" sz="1400" dirty="0" smtClean="0"/>
                        <a:t> Language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XML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Property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YAGO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 smtClean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…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Editing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Storing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resources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Off-</a:t>
            </a:r>
            <a:r>
              <a:rPr lang="de-DE" sz="1600" dirty="0" err="1" smtClean="0">
                <a:solidFill>
                  <a:srgbClr val="000000"/>
                </a:solidFill>
              </a:rPr>
              <a:t>the</a:t>
            </a:r>
            <a:r>
              <a:rPr lang="de-DE" sz="1600" dirty="0" smtClean="0">
                <a:solidFill>
                  <a:srgbClr val="000000"/>
                </a:solidFill>
              </a:rPr>
              <a:t>-</a:t>
            </a:r>
            <a:r>
              <a:rPr lang="de-DE" sz="1600" dirty="0" err="1" smtClean="0">
                <a:solidFill>
                  <a:srgbClr val="000000"/>
                </a:solidFill>
              </a:rPr>
              <a:t>shelf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KB </a:t>
            </a:r>
            <a:r>
              <a:rPr lang="de-DE" sz="1600" dirty="0" err="1" smtClean="0">
                <a:solidFill>
                  <a:srgbClr val="000000"/>
                </a:solidFill>
              </a:rPr>
              <a:t>access</a:t>
            </a:r>
            <a:r>
              <a:rPr lang="de-DE" sz="1600" dirty="0" smtClean="0">
                <a:solidFill>
                  <a:srgbClr val="000000"/>
                </a:solidFill>
              </a:rPr>
              <a:t> via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language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Product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bundle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many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representation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Suite, </a:t>
            </a:r>
            <a:r>
              <a:rPr lang="de-DE" sz="1600" dirty="0" err="1" smtClean="0">
                <a:solidFill>
                  <a:srgbClr val="000000"/>
                </a:solidFill>
              </a:rPr>
              <a:t>PoolParty</a:t>
            </a:r>
            <a:r>
              <a:rPr lang="de-DE" sz="1600" dirty="0" smtClean="0">
                <a:solidFill>
                  <a:srgbClr val="000000"/>
                </a:solidFill>
              </a:rPr>
              <a:t> Semantic Suite,  </a:t>
            </a:r>
            <a:r>
              <a:rPr lang="de-DE" sz="1600" dirty="0" err="1" smtClean="0">
                <a:solidFill>
                  <a:srgbClr val="000000"/>
                </a:solidFill>
              </a:rPr>
              <a:t>Semafora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Protégé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Pellet, </a:t>
            </a:r>
            <a:r>
              <a:rPr lang="de-DE" sz="1600" dirty="0" err="1" smtClean="0">
                <a:solidFill>
                  <a:srgbClr val="000000"/>
                </a:solidFill>
              </a:rPr>
              <a:t>FaCT</a:t>
            </a:r>
            <a:r>
              <a:rPr lang="de-DE" sz="1600" dirty="0" smtClean="0">
                <a:solidFill>
                  <a:srgbClr val="000000"/>
                </a:solidFill>
              </a:rPr>
              <a:t>++, </a:t>
            </a:r>
            <a:r>
              <a:rPr lang="de-DE" sz="1600" dirty="0" err="1" smtClean="0">
                <a:solidFill>
                  <a:srgbClr val="000000"/>
                </a:solidFill>
              </a:rPr>
              <a:t>HermiT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Virtuoso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GraphDB</a:t>
            </a:r>
            <a:r>
              <a:rPr lang="de-DE" sz="1600" dirty="0" smtClean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Wikidata, </a:t>
            </a:r>
            <a:r>
              <a:rPr lang="de-DE" sz="1600" dirty="0" err="1" smtClean="0">
                <a:solidFill>
                  <a:srgbClr val="000000"/>
                </a:solidFill>
              </a:rPr>
              <a:t>Dbpedia</a:t>
            </a:r>
            <a:r>
              <a:rPr lang="de-DE" sz="1600" dirty="0" smtClean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Fuseki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899600" y="4032486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</a:t>
            </a:r>
            <a:r>
              <a:rPr kumimoji="0" lang="de-DE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899600" y="3024346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043620" y="4680576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899600" y="1844802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899600" y="1008066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User Interface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1115630" y="4752586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1907740" y="4680576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771860" y="4680576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3635980" y="468057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3707990" y="475258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780000" y="482459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4428090" y="460856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4500100" y="468057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4572110" y="475258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11560" y="5184646"/>
            <a:ext cx="5142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Ontologies, Databases, Web Pages,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feil nach oben 17"/>
          <p:cNvSpPr/>
          <p:nvPr/>
        </p:nvSpPr>
        <p:spPr bwMode="auto">
          <a:xfrm>
            <a:off x="2987890" y="381645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1187640" y="43925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051760" y="43925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2915880" y="43925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2987890" y="1368116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3707990" y="43925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2987890" y="2636904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4500100" y="43925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104965" y="4581130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6840844" y="486917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6840844" y="5157210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6768834" y="4509120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5724270" y="1296106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Java, C#, Ruby, Scala,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Clojure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Lisp,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5724270" y="2808316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Jena, AllegroGraph, OWLIM,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Virtuoso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724270" y="3600426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Stanbol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Any23,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Nutch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Triplfy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 …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899600" y="2924938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5" name="Rechteck 34"/>
          <p:cNvSpPr/>
          <p:nvPr/>
        </p:nvSpPr>
        <p:spPr bwMode="auto">
          <a:xfrm>
            <a:off x="899592" y="1628800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5724128" y="476672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HTML/CSS, JavaScript, …</a:t>
            </a:r>
          </a:p>
        </p:txBody>
      </p:sp>
      <p:sp>
        <p:nvSpPr>
          <p:cNvPr id="37" name="Rechteck 36"/>
          <p:cNvSpPr/>
          <p:nvPr/>
        </p:nvSpPr>
        <p:spPr>
          <a:xfrm>
            <a:off x="-972503" y="5318662"/>
            <a:ext cx="11305256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971600" y="4509222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971600" y="2348830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971600" y="1124752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059890" y="5301332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059890" y="184485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059890" y="414907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403648" y="3140940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253013" y="3138522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189117" y="3138522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281927" y="588241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971478" y="4437112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971600" y="2132856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316909" y="3140940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212387" y="6696810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6948266" y="698485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6948266" y="7272890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6876256" y="6624800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Abgerundete rechteckige Legende 27"/>
          <p:cNvSpPr/>
          <p:nvPr/>
        </p:nvSpPr>
        <p:spPr bwMode="auto">
          <a:xfrm>
            <a:off x="5724270" y="2636892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incl.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libraries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Abgerundete rechteckige Legende 28"/>
          <p:cNvSpPr/>
          <p:nvPr/>
        </p:nvSpPr>
        <p:spPr bwMode="auto">
          <a:xfrm>
            <a:off x="5724270" y="4411964"/>
            <a:ext cx="2771750" cy="385188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Sesame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5724128" y="476672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HTML/CSS, JavaScript incl.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libraries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5724128" y="1844824"/>
            <a:ext cx="2771750" cy="36005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971600" y="6237306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411760" y="6741376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DBpedia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059850" y="64533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059832" y="5949280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upload.wikimedia.org/wikipedia/commons/thumb/7/73/DBpediaLogo.svg/2000px-DBpedia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835" y="6704818"/>
            <a:ext cx="760744" cy="46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efaltete Ecke 37"/>
          <p:cNvSpPr/>
          <p:nvPr/>
        </p:nvSpPr>
        <p:spPr bwMode="auto">
          <a:xfrm>
            <a:off x="2987758" y="5539855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382447" y="5564941"/>
            <a:ext cx="180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ArtsOntology.owl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53760" y="5445222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036" y="6124806"/>
            <a:ext cx="81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Offline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54541" y="306428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Online</a:t>
            </a:r>
            <a:endParaRPr lang="de-DE" dirty="0"/>
          </a:p>
        </p:txBody>
      </p:sp>
      <p:sp>
        <p:nvSpPr>
          <p:cNvPr id="44" name="Abgerundete rechteckige Legende 43"/>
          <p:cNvSpPr/>
          <p:nvPr/>
        </p:nvSpPr>
        <p:spPr bwMode="auto">
          <a:xfrm>
            <a:off x="5724128" y="5996140"/>
            <a:ext cx="2771750" cy="385188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SPARQL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-1056046" y="6938914"/>
            <a:ext cx="11305256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2" grpId="0" animBg="1"/>
      <p:bldP spid="4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/>
                <a:gridCol w="1656230"/>
                <a:gridCol w="46631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Environment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Percepts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Actions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Thermostat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Room</a:t>
                      </a:r>
                      <a:r>
                        <a:rPr lang="de-DE" dirty="0" smtClean="0"/>
                        <a:t> and </a:t>
                      </a:r>
                      <a:r>
                        <a:rPr lang="de-DE" dirty="0" err="1" smtClean="0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Measures</a:t>
                      </a:r>
                      <a:r>
                        <a:rPr lang="de-DE" baseline="0" dirty="0" smtClean="0"/>
                        <a:t> temperature and </a:t>
                      </a:r>
                      <a:r>
                        <a:rPr lang="de-DE" baseline="0" dirty="0" err="1" smtClean="0"/>
                        <a:t>adjusts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heating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accordingly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Internet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Crawls web </a:t>
                      </a:r>
                      <a:r>
                        <a:rPr lang="de-DE" dirty="0" err="1" smtClean="0"/>
                        <a:t>pages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extracts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information</a:t>
                      </a:r>
                      <a:r>
                        <a:rPr lang="de-DE" dirty="0" smtClean="0"/>
                        <a:t> (e.g., </a:t>
                      </a:r>
                      <a:r>
                        <a:rPr lang="de-DE" dirty="0" err="1" smtClean="0"/>
                        <a:t>compares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prices</a:t>
                      </a:r>
                      <a:r>
                        <a:rPr lang="de-DE" dirty="0" smtClean="0"/>
                        <a:t>), </a:t>
                      </a:r>
                      <a:r>
                        <a:rPr lang="de-DE" dirty="0" err="1" smtClean="0"/>
                        <a:t>makes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recommendations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or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even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purchases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autonomously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Robot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Home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simple </a:t>
                      </a:r>
                      <a:r>
                        <a:rPr lang="de-DE" dirty="0" err="1" smtClean="0"/>
                        <a:t>household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tasks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like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vacuum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cleaning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Human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World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all </a:t>
                      </a:r>
                      <a:r>
                        <a:rPr lang="de-DE" dirty="0" err="1" smtClean="0"/>
                        <a:t>sorts</a:t>
                      </a:r>
                      <a:r>
                        <a:rPr lang="de-DE" dirty="0" smtClean="0"/>
                        <a:t> of </a:t>
                      </a:r>
                      <a:r>
                        <a:rPr lang="de-DE" dirty="0" err="1" smtClean="0"/>
                        <a:t>things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better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worse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environment</a:t>
                      </a:r>
                      <a:r>
                        <a:rPr lang="de-DE" baseline="0" dirty="0" smtClean="0"/>
                        <a:t> ;-)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629523" y="5805264"/>
            <a:ext cx="905504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Search</a:t>
            </a:r>
            <a:r>
              <a:rPr lang="de-DE" b="1" dirty="0" smtClean="0">
                <a:solidFill>
                  <a:srgbClr val="000000"/>
                </a:solidFill>
              </a:rPr>
              <a:t> Engine Library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Service</a:t>
            </a: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Search</a:t>
            </a:r>
            <a:r>
              <a:rPr lang="de-DE" b="1" dirty="0" smtClean="0">
                <a:solidFill>
                  <a:srgbClr val="000000"/>
                </a:solidFill>
              </a:rPr>
              <a:t> Server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accessing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r>
              <a:rPr lang="de-DE" sz="1600" dirty="0" smtClean="0">
                <a:solidFill>
                  <a:srgbClr val="000000"/>
                </a:solidFill>
              </a:rPr>
              <a:t> incl. </a:t>
            </a:r>
            <a:r>
              <a:rPr lang="de-DE" sz="1600" dirty="0" err="1" smtClean="0">
                <a:solidFill>
                  <a:srgbClr val="000000"/>
                </a:solidFill>
              </a:rPr>
              <a:t>ranking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creating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crawling</a:t>
            </a:r>
            <a:r>
              <a:rPr lang="de-DE" sz="1600" dirty="0" smtClean="0">
                <a:solidFill>
                  <a:srgbClr val="000000"/>
                </a:solidFill>
              </a:rPr>
              <a:t> web </a:t>
            </a:r>
            <a:r>
              <a:rPr lang="de-DE" sz="1600" dirty="0" err="1" smtClean="0">
                <a:solidFill>
                  <a:srgbClr val="000000"/>
                </a:solidFill>
              </a:rPr>
              <a:t>pages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Server </a:t>
            </a:r>
            <a:r>
              <a:rPr lang="de-DE" sz="1600" dirty="0" err="1" smtClean="0">
                <a:solidFill>
                  <a:srgbClr val="000000"/>
                </a:solidFill>
              </a:rPr>
              <a:t>platform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as</a:t>
            </a:r>
            <a:r>
              <a:rPr lang="de-DE" sz="1600" dirty="0" smtClean="0">
                <a:solidFill>
                  <a:srgbClr val="000000"/>
                </a:solidFill>
              </a:rPr>
              <a:t> stand-</a:t>
            </a:r>
            <a:r>
              <a:rPr lang="de-DE" sz="1600" dirty="0" err="1" smtClean="0">
                <a:solidFill>
                  <a:srgbClr val="000000"/>
                </a:solidFill>
              </a:rPr>
              <a:t>alone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engine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providing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complete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facility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627826" y="3645066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Search</a:t>
            </a:r>
            <a:r>
              <a:rPr lang="de-DE" b="1" dirty="0" smtClean="0">
                <a:solidFill>
                  <a:srgbClr val="000000"/>
                </a:solidFill>
              </a:rPr>
              <a:t> Engine Library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4428076" y="3645066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6228326" y="3645066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L-Form 4"/>
          <p:cNvSpPr/>
          <p:nvPr/>
        </p:nvSpPr>
        <p:spPr bwMode="auto">
          <a:xfrm rot="5400000">
            <a:off x="3347926" y="-994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Service</a:t>
            </a:r>
          </a:p>
        </p:txBody>
      </p:sp>
      <p:sp>
        <p:nvSpPr>
          <p:cNvPr id="6" name="L-Form 5"/>
          <p:cNvSpPr/>
          <p:nvPr/>
        </p:nvSpPr>
        <p:spPr bwMode="auto">
          <a:xfrm rot="5400000">
            <a:off x="4104028" y="656655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Search</a:t>
            </a:r>
            <a:r>
              <a:rPr lang="de-DE" b="1" dirty="0" smtClean="0">
                <a:solidFill>
                  <a:srgbClr val="000000"/>
                </a:solidFill>
              </a:rPr>
              <a:t> Server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619446" y="3645066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203906" y="4797226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Lucene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5940286" y="4797226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Nutch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228326" y="3645066"/>
            <a:ext cx="165623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1907726" y="2852956"/>
            <a:ext cx="5976830" cy="65647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6516366" y="2996976"/>
            <a:ext cx="1979640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Solr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Elastic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1115616" y="2132856"/>
            <a:ext cx="6768940" cy="57608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444356" y="2204866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Google, Yahoo, …</a:t>
            </a:r>
          </a:p>
        </p:txBody>
      </p:sp>
      <p:sp>
        <p:nvSpPr>
          <p:cNvPr id="15" name="Rechteck 14"/>
          <p:cNvSpPr/>
          <p:nvPr/>
        </p:nvSpPr>
        <p:spPr>
          <a:xfrm>
            <a:off x="125467" y="4922712"/>
            <a:ext cx="905504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9347" t="25720" r="33347" b="26401"/>
          <a:stretch>
            <a:fillRect/>
          </a:stretch>
        </p:blipFill>
        <p:spPr bwMode="auto">
          <a:xfrm>
            <a:off x="2195736" y="1700808"/>
            <a:ext cx="4896544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5"/>
          <p:cNvSpPr/>
          <p:nvPr/>
        </p:nvSpPr>
        <p:spPr>
          <a:xfrm>
            <a:off x="-396552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Bil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smtClean="0">
                <a:solidFill>
                  <a:schemeClr val="tx1"/>
                </a:solidFill>
              </a:rPr>
              <a:t>Billy 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435664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Billy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is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eating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lunch.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 smtClean="0">
                <a:solidFill>
                  <a:schemeClr val="tx1"/>
                </a:solidFill>
              </a:rPr>
              <a:t>eats</a:t>
            </a:r>
            <a:r>
              <a:rPr lang="de-DE" altLang="de-DE" dirty="0" smtClean="0">
                <a:solidFill>
                  <a:schemeClr val="tx1"/>
                </a:solidFill>
              </a:rPr>
              <a:t> (Billy, Lunch)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i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nform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(x, y)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570077" y="8148960"/>
            <a:ext cx="2255848" cy="648072"/>
          </a:xfrm>
          <a:prstGeom prst="wedgeRoundRectCallout">
            <a:avLst>
              <a:gd name="adj1" fmla="val -6730"/>
              <a:gd name="adj2" fmla="val -25667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280445" y="8148960"/>
            <a:ext cx="2252045" cy="648072"/>
          </a:xfrm>
          <a:prstGeom prst="wedgeRoundRectCallout">
            <a:avLst>
              <a:gd name="adj1" fmla="val -2768"/>
              <a:gd name="adj2" fmla="val -2625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4315450" y="8181528"/>
            <a:ext cx="2255848" cy="648072"/>
          </a:xfrm>
          <a:prstGeom prst="wedgeRoundRectCallout">
            <a:avLst>
              <a:gd name="adj1" fmla="val -15738"/>
              <a:gd name="adj2" fmla="val -1528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861260" y="8181528"/>
            <a:ext cx="2255848" cy="648072"/>
          </a:xfrm>
          <a:prstGeom prst="wedgeRoundRectCallout">
            <a:avLst>
              <a:gd name="adj1" fmla="val -15738"/>
              <a:gd name="adj2" fmla="val -1528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-3384349" y="8490544"/>
            <a:ext cx="14581073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Possessive </a:t>
            </a:r>
            <a:r>
              <a:rPr lang="de-DE" dirty="0" err="1" smtClean="0">
                <a:cs typeface="Arial" panose="020B0604020202020204" pitchFamily="34" charset="0"/>
              </a:rPr>
              <a:t>pronoun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Adverb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3rd </a:t>
            </a:r>
            <a:r>
              <a:rPr lang="de-DE" dirty="0" err="1" smtClean="0">
                <a:cs typeface="Arial" panose="020B0604020202020204" pitchFamily="34" charset="0"/>
              </a:rPr>
              <a:t>person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</a:t>
            </a:r>
            <a:r>
              <a:rPr lang="de-DE" dirty="0" err="1" smtClean="0">
                <a:cs typeface="Arial" panose="020B0604020202020204" pitchFamily="34" charset="0"/>
              </a:rPr>
              <a:t>gerund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or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participle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Full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stop</a:t>
            </a:r>
            <a:r>
              <a:rPr lang="de-DE" dirty="0" smtClean="0">
                <a:cs typeface="Arial" panose="020B0604020202020204" pitchFamily="34" charset="0"/>
              </a:rPr>
              <a:t> (</a:t>
            </a:r>
            <a:r>
              <a:rPr lang="de-DE" dirty="0" err="1" smtClean="0">
                <a:cs typeface="Arial" panose="020B0604020202020204" pitchFamily="34" charset="0"/>
              </a:rPr>
              <a:t>period</a:t>
            </a:r>
            <a:r>
              <a:rPr lang="de-DE" dirty="0" smtClean="0">
                <a:cs typeface="Arial" panose="020B0604020202020204" pitchFamily="34" charset="0"/>
              </a:rPr>
              <a:t>)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6372250" y="35010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49185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ADVP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118753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233969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94833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579617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bgerundetes Rechteck 25"/>
          <p:cNvSpPr/>
          <p:nvPr/>
        </p:nvSpPr>
        <p:spPr bwMode="auto">
          <a:xfrm>
            <a:off x="464401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bgerundetes Rechteck 26"/>
          <p:cNvSpPr/>
          <p:nvPr/>
        </p:nvSpPr>
        <p:spPr bwMode="auto">
          <a:xfrm>
            <a:off x="349185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8072230" y="522925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9" name="Rechteck 28"/>
          <p:cNvSpPr/>
          <p:nvPr/>
        </p:nvSpPr>
        <p:spPr bwMode="auto">
          <a:xfrm>
            <a:off x="118753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30" name="Rechteck 29"/>
          <p:cNvSpPr/>
          <p:nvPr/>
        </p:nvSpPr>
        <p:spPr bwMode="auto">
          <a:xfrm>
            <a:off x="8100490" y="566131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233969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hteck 31"/>
          <p:cNvSpPr/>
          <p:nvPr/>
        </p:nvSpPr>
        <p:spPr bwMode="auto">
          <a:xfrm>
            <a:off x="349185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hteck 32"/>
          <p:cNvSpPr/>
          <p:nvPr/>
        </p:nvSpPr>
        <p:spPr bwMode="auto">
          <a:xfrm>
            <a:off x="464401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hteck 33"/>
          <p:cNvSpPr/>
          <p:nvPr/>
        </p:nvSpPr>
        <p:spPr bwMode="auto">
          <a:xfrm>
            <a:off x="579617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hteck 34"/>
          <p:cNvSpPr/>
          <p:nvPr/>
        </p:nvSpPr>
        <p:spPr bwMode="auto">
          <a:xfrm>
            <a:off x="694833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hteck 35"/>
          <p:cNvSpPr/>
          <p:nvPr/>
        </p:nvSpPr>
        <p:spPr bwMode="auto">
          <a:xfrm>
            <a:off x="6372250" y="407709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hteck 36"/>
          <p:cNvSpPr/>
          <p:nvPr/>
        </p:nvSpPr>
        <p:spPr bwMode="auto">
          <a:xfrm>
            <a:off x="6948330" y="46531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Gerade Verbindung 41"/>
          <p:cNvCxnSpPr>
            <a:stCxn id="37" idx="2"/>
            <a:endCxn id="24" idx="0"/>
          </p:cNvCxnSpPr>
          <p:nvPr/>
        </p:nvCxnSpPr>
        <p:spPr bwMode="auto">
          <a:xfrm flipH="1">
            <a:off x="7484215" y="5013220"/>
            <a:ext cx="419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4" name="Gerade Verbindung 43"/>
          <p:cNvCxnSpPr>
            <a:stCxn id="36" idx="2"/>
            <a:endCxn id="37" idx="0"/>
          </p:cNvCxnSpPr>
          <p:nvPr/>
        </p:nvCxnSpPr>
        <p:spPr bwMode="auto">
          <a:xfrm>
            <a:off x="6912325" y="4437140"/>
            <a:ext cx="57608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6" name="Gerade Verbindung 45"/>
          <p:cNvCxnSpPr>
            <a:stCxn id="36" idx="2"/>
            <a:endCxn id="25" idx="0"/>
          </p:cNvCxnSpPr>
          <p:nvPr/>
        </p:nvCxnSpPr>
        <p:spPr bwMode="auto">
          <a:xfrm flipH="1">
            <a:off x="6332055" y="4437140"/>
            <a:ext cx="580270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8" name="Gerade Verbindung 47"/>
          <p:cNvCxnSpPr>
            <a:stCxn id="18" idx="2"/>
            <a:endCxn id="36" idx="0"/>
          </p:cNvCxnSpPr>
          <p:nvPr/>
        </p:nvCxnSpPr>
        <p:spPr bwMode="auto">
          <a:xfrm>
            <a:off x="6912325" y="386106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0" name="Gerade Verbindung 49"/>
          <p:cNvCxnSpPr>
            <a:stCxn id="19" idx="2"/>
            <a:endCxn id="18" idx="0"/>
          </p:cNvCxnSpPr>
          <p:nvPr/>
        </p:nvCxnSpPr>
        <p:spPr bwMode="auto">
          <a:xfrm>
            <a:off x="5904185" y="3284980"/>
            <a:ext cx="100814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3" name="Gerade Verbindung 52"/>
          <p:cNvCxnSpPr>
            <a:stCxn id="19" idx="2"/>
            <a:endCxn id="26" idx="0"/>
          </p:cNvCxnSpPr>
          <p:nvPr/>
        </p:nvCxnSpPr>
        <p:spPr bwMode="auto">
          <a:xfrm flipH="1">
            <a:off x="5179895" y="3284980"/>
            <a:ext cx="72429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5" name="Gerade Verbindung 54"/>
          <p:cNvCxnSpPr>
            <a:stCxn id="20" idx="2"/>
            <a:endCxn id="27" idx="0"/>
          </p:cNvCxnSpPr>
          <p:nvPr/>
        </p:nvCxnSpPr>
        <p:spPr bwMode="auto">
          <a:xfrm flipH="1">
            <a:off x="4027735" y="3284980"/>
            <a:ext cx="419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7" name="Gerade Verbindung 56"/>
          <p:cNvCxnSpPr>
            <a:stCxn id="21" idx="2"/>
            <a:endCxn id="22" idx="0"/>
          </p:cNvCxnSpPr>
          <p:nvPr/>
        </p:nvCxnSpPr>
        <p:spPr bwMode="auto">
          <a:xfrm flipH="1">
            <a:off x="1723415" y="3284980"/>
            <a:ext cx="65228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9" name="Gerade Verbindung 58"/>
          <p:cNvCxnSpPr>
            <a:stCxn id="21" idx="2"/>
            <a:endCxn id="23" idx="0"/>
          </p:cNvCxnSpPr>
          <p:nvPr/>
        </p:nvCxnSpPr>
        <p:spPr bwMode="auto">
          <a:xfrm>
            <a:off x="2375695" y="3284980"/>
            <a:ext cx="49988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1" name="Gerade Verbindung 60"/>
          <p:cNvCxnSpPr>
            <a:stCxn id="17" idx="2"/>
            <a:endCxn id="2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3" name="Gerade Verbindung 62"/>
          <p:cNvCxnSpPr>
            <a:stCxn id="17" idx="2"/>
            <a:endCxn id="20" idx="0"/>
          </p:cNvCxnSpPr>
          <p:nvPr/>
        </p:nvCxnSpPr>
        <p:spPr bwMode="auto">
          <a:xfrm>
            <a:off x="4031925" y="270890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5" name="Gerade Verbindung 64"/>
          <p:cNvCxnSpPr>
            <a:stCxn id="17" idx="2"/>
            <a:endCxn id="19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7" name="Gerade Verbindung 66"/>
          <p:cNvCxnSpPr>
            <a:stCxn id="16" idx="2"/>
            <a:endCxn id="17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70" name="Abgerundete rechteckige Legende 69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noun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Abgerundete rechteckige Legende 77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Abgerundete rechteckige Legende 78"/>
          <p:cNvSpPr/>
          <p:nvPr/>
        </p:nvSpPr>
        <p:spPr bwMode="auto">
          <a:xfrm>
            <a:off x="6660290" y="1628750"/>
            <a:ext cx="1656230" cy="360050"/>
          </a:xfrm>
          <a:prstGeom prst="wedgeRoundRectCallout">
            <a:avLst>
              <a:gd name="adj1" fmla="val -171703"/>
              <a:gd name="adj2" fmla="val 30137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adverb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verb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-1332656" y="5733320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70" grpId="0" animBg="1"/>
      <p:bldP spid="78" grpId="0" animBg="1"/>
      <p:bldP spid="79" grpId="0" animBg="1"/>
      <p:bldP spid="8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Language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translation</a:t>
            </a:r>
            <a:r>
              <a:rPr lang="de-DE" sz="1600" dirty="0" smtClean="0">
                <a:solidFill>
                  <a:srgbClr val="000000"/>
                </a:solidFill>
              </a:rPr>
              <a:t>, NER, </a:t>
            </a:r>
            <a:r>
              <a:rPr lang="de-DE" sz="1600" dirty="0" err="1" smtClean="0">
                <a:solidFill>
                  <a:srgbClr val="000000"/>
                </a:solidFill>
              </a:rPr>
              <a:t>sentiment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analysis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Frameworks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NLP </a:t>
            </a:r>
            <a:r>
              <a:rPr lang="de-DE" sz="1600" dirty="0" err="1" smtClean="0">
                <a:solidFill>
                  <a:srgbClr val="000000"/>
                </a:solidFill>
              </a:rPr>
              <a:t>building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blocks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pipeline-based</a:t>
            </a:r>
            <a:r>
              <a:rPr lang="de-DE" sz="16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tokenizing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parsing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Language </a:t>
            </a:r>
            <a:r>
              <a:rPr lang="de-DE" sz="1600" dirty="0" err="1" smtClean="0">
                <a:solidFill>
                  <a:srgbClr val="000000"/>
                </a:solidFill>
              </a:rPr>
              <a:t>data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sets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dictionaries</a:t>
            </a:r>
            <a:r>
              <a:rPr lang="de-DE" sz="1600" dirty="0" smtClean="0">
                <a:solidFill>
                  <a:srgbClr val="000000"/>
                </a:solidFill>
              </a:rPr>
              <a:t>, thesauri, </a:t>
            </a:r>
            <a:r>
              <a:rPr lang="de-DE" sz="1600" dirty="0" err="1" smtClean="0">
                <a:solidFill>
                  <a:srgbClr val="000000"/>
                </a:solidFill>
              </a:rPr>
              <a:t>synonyms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0" name="Rechteck 9"/>
          <p:cNvSpPr/>
          <p:nvPr/>
        </p:nvSpPr>
        <p:spPr>
          <a:xfrm>
            <a:off x="-396550" y="5085233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2763370" y="3933070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2843760" y="5085230"/>
            <a:ext cx="2304320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Stanford </a:t>
            </a:r>
            <a:r>
              <a:rPr lang="de-DE" sz="1600" dirty="0" err="1" smtClean="0">
                <a:solidFill>
                  <a:srgbClr val="000000"/>
                </a:solidFill>
              </a:rPr>
              <a:t>Tokenizer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Tagger</a:t>
            </a:r>
            <a:r>
              <a:rPr lang="de-DE" sz="1600" dirty="0" smtClean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WordNet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GermaNet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6372250" y="3933070"/>
            <a:ext cx="165623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051650" y="3140960"/>
            <a:ext cx="5976830" cy="65647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6660290" y="3284980"/>
            <a:ext cx="2376330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259540" y="2420860"/>
            <a:ext cx="6768940" cy="57608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588280" y="2276840"/>
            <a:ext cx="2448340" cy="64809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</a:t>
            </a:r>
            <a:r>
              <a:rPr lang="de-DE" sz="1600" dirty="0" err="1" smtClean="0">
                <a:solidFill>
                  <a:srgbClr val="000000"/>
                </a:solidFill>
              </a:rPr>
              <a:t>Translate</a:t>
            </a:r>
            <a:r>
              <a:rPr lang="de-DE" sz="1600" dirty="0" smtClean="0">
                <a:solidFill>
                  <a:srgbClr val="000000"/>
                </a:solidFill>
              </a:rPr>
              <a:t>, NERD, </a:t>
            </a:r>
            <a:r>
              <a:rPr lang="de-DE" sz="1600" dirty="0" err="1" smtClean="0">
                <a:solidFill>
                  <a:srgbClr val="000000"/>
                </a:solidFill>
              </a:rPr>
              <a:t>AlchemyAPI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8" name="Rechteck 17"/>
          <p:cNvSpPr/>
          <p:nvPr/>
        </p:nvSpPr>
        <p:spPr>
          <a:xfrm>
            <a:off x="-396550" y="5138792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Broader</a:t>
            </a:r>
            <a:r>
              <a:rPr lang="de-DE" dirty="0" smtClean="0"/>
              <a:t> (</a:t>
            </a:r>
            <a:r>
              <a:rPr lang="de-DE" dirty="0" err="1" smtClean="0"/>
              <a:t>hypernym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Synonym </a:t>
            </a:r>
            <a:endParaRPr lang="de-DE" dirty="0"/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Narrower</a:t>
            </a:r>
            <a:r>
              <a:rPr lang="de-DE" dirty="0" smtClean="0"/>
              <a:t> (</a:t>
            </a:r>
            <a:r>
              <a:rPr lang="de-DE" dirty="0" err="1" smtClean="0"/>
              <a:t>hyponym</a:t>
            </a:r>
            <a:r>
              <a:rPr lang="de-DE" dirty="0" smtClean="0"/>
              <a:t>)</a:t>
            </a:r>
            <a:endParaRPr lang="de-DE" dirty="0"/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UIMA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ipelining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Eingekerbter Richtungspfeil 3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Tokenizer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Splitter</a:t>
            </a: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Entitites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1187530" y="1412720"/>
            <a:ext cx="3672510" cy="1152160"/>
          </a:xfrm>
          <a:prstGeom prst="wedgeRoundRectCallout">
            <a:avLst>
              <a:gd name="adj1" fmla="val 39980"/>
              <a:gd name="adj2" fmla="val 842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Specifies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formats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Allows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Stanford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WordNet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260648" y="6074840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New </a:t>
            </a:r>
            <a:r>
              <a:rPr lang="de-DE" dirty="0" err="1" smtClean="0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Not </a:t>
            </a:r>
          </a:p>
          <a:p>
            <a:r>
              <a:rPr lang="de-DE" dirty="0" err="1" smtClean="0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  <a:r>
              <a:rPr lang="de-DE" dirty="0" smtClean="0"/>
              <a:t>pam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History</a:t>
            </a:r>
            <a:r>
              <a:rPr lang="de-DE" dirty="0" smtClean="0"/>
              <a:t> of</a:t>
            </a:r>
          </a:p>
          <a:p>
            <a:pPr algn="ctr"/>
            <a:r>
              <a:rPr lang="de-DE" dirty="0" err="1"/>
              <a:t>s</a:t>
            </a:r>
            <a:r>
              <a:rPr lang="de-DE" dirty="0" err="1" smtClean="0"/>
              <a:t>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Recommendation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endParaRPr lang="de-DE" dirty="0" smtClean="0"/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Order 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Recommendation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Purchasing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32570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29435"/>
              </p:ext>
            </p:extLst>
          </p:nvPr>
        </p:nvGraphicFramePr>
        <p:xfrm>
          <a:off x="-108520" y="-459432"/>
          <a:ext cx="6120679" cy="6120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" name="Visio" r:id="rId3" imgW="2856504" imgH="2856504" progId="Visio.Drawing.11">
                  <p:embed/>
                </p:oleObj>
              </mc:Choice>
              <mc:Fallback>
                <p:oleObj name="Visio" r:id="rId3" imgW="2856504" imgH="28565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8520" y="-459432"/>
                        <a:ext cx="6120679" cy="61206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/>
          <a:srcRect l="14118" t="13792" r="10578" b="26203"/>
          <a:stretch/>
        </p:blipFill>
        <p:spPr>
          <a:xfrm>
            <a:off x="3923928" y="1556792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8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</a:t>
            </a:r>
            <a:r>
              <a:rPr lang="de-DE" sz="1200" dirty="0" smtClean="0"/>
              <a:t>Regression </a:t>
            </a:r>
            <a:endParaRPr lang="de-DE" sz="12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Nearest</a:t>
            </a:r>
            <a:r>
              <a:rPr lang="de-DE" sz="1200" dirty="0" smtClean="0"/>
              <a:t> </a:t>
            </a:r>
            <a:r>
              <a:rPr lang="de-DE" sz="1200" dirty="0" err="1" smtClean="0"/>
              <a:t>Neighbors</a:t>
            </a:r>
            <a:r>
              <a:rPr lang="de-DE" sz="1200" dirty="0" smtClean="0"/>
              <a:t> </a:t>
            </a:r>
            <a:r>
              <a:rPr lang="de-DE" sz="1200" dirty="0"/>
              <a:t>(k-NN)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 smtClean="0"/>
              <a:t>Principal</a:t>
            </a:r>
            <a:r>
              <a:rPr lang="de-DE" sz="1200" dirty="0" smtClean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</a:t>
            </a:r>
            <a:r>
              <a:rPr lang="de-DE" sz="1200" dirty="0" smtClean="0"/>
              <a:t>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 smtClean="0"/>
              <a:t>Hierarchical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means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Unsupervised</a:t>
            </a:r>
            <a:r>
              <a:rPr lang="de-DE" dirty="0" smtClean="0"/>
              <a:t> ML               </a:t>
            </a:r>
            <a:r>
              <a:rPr lang="de-DE" dirty="0" err="1" smtClean="0"/>
              <a:t>Supervised</a:t>
            </a:r>
            <a:r>
              <a:rPr lang="de-DE" dirty="0" smtClean="0"/>
              <a:t> ML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6" y="1196752"/>
            <a:ext cx="62579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2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8460432" y="3320985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8460432" y="170076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3923802" y="5337263"/>
            <a:ext cx="6912960" cy="1080150"/>
          </a:xfrm>
          <a:prstGeom prst="wedgeRoundRectCallout">
            <a:avLst>
              <a:gd name="adj1" fmla="val -13455"/>
              <a:gd name="adj2" fmla="val -1187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inductive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logic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support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hidden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chains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8" name="Rechteck 7"/>
          <p:cNvSpPr/>
          <p:nvPr/>
        </p:nvSpPr>
        <p:spPr>
          <a:xfrm>
            <a:off x="-612576" y="6129381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594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547614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2267714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3023816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539234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514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35404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6588156" y="2276840"/>
            <a:ext cx="3528460" cy="93613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</a:t>
            </a:r>
            <a:r>
              <a:rPr lang="de-DE" sz="1600" dirty="0" err="1" smtClean="0">
                <a:solidFill>
                  <a:srgbClr val="000000"/>
                </a:solidFill>
              </a:rPr>
              <a:t>Prediction</a:t>
            </a:r>
            <a:r>
              <a:rPr lang="de-DE" sz="1600" dirty="0" smtClean="0">
                <a:solidFill>
                  <a:srgbClr val="000000"/>
                </a:solidFill>
              </a:rPr>
              <a:t> API,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Learning, </a:t>
            </a:r>
            <a:r>
              <a:rPr lang="de-DE" sz="1600" dirty="0" err="1" smtClean="0">
                <a:solidFill>
                  <a:srgbClr val="000000"/>
                </a:solidFill>
              </a:rPr>
              <a:t>bigml</a:t>
            </a:r>
            <a:r>
              <a:rPr lang="de-DE" sz="1600" dirty="0" smtClean="0">
                <a:solidFill>
                  <a:srgbClr val="000000"/>
                </a:solidFill>
              </a:rPr>
              <a:t>, wise.io, </a:t>
            </a:r>
            <a:r>
              <a:rPr lang="de-DE" sz="1600" dirty="0" err="1" smtClean="0">
                <a:solidFill>
                  <a:srgbClr val="000000"/>
                </a:solidFill>
              </a:rPr>
              <a:t>procog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ersatz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6660166" y="4149100"/>
            <a:ext cx="3456450" cy="864076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smtClean="0">
                <a:solidFill>
                  <a:srgbClr val="000000"/>
                </a:solidFill>
              </a:rPr>
              <a:t>DL4J, </a:t>
            </a:r>
            <a:r>
              <a:rPr lang="de-DE" sz="1600" dirty="0" err="1" smtClean="0">
                <a:solidFill>
                  <a:srgbClr val="000000"/>
                </a:solidFill>
              </a:rPr>
              <a:t>Torch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Caffeee</a:t>
            </a:r>
            <a:r>
              <a:rPr lang="de-DE" sz="1600" dirty="0" smtClean="0">
                <a:solidFill>
                  <a:srgbClr val="000000"/>
                </a:solidFill>
              </a:rPr>
              <a:t>, Theano, </a:t>
            </a:r>
            <a:r>
              <a:rPr lang="de-DE" sz="1600" dirty="0" err="1" smtClean="0">
                <a:solidFill>
                  <a:srgbClr val="000000"/>
                </a:solidFill>
              </a:rPr>
              <a:t>Eblearn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OpenNN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aisolver</a:t>
            </a:r>
            <a:r>
              <a:rPr lang="de-DE" sz="1600" dirty="0" smtClean="0">
                <a:solidFill>
                  <a:srgbClr val="000000"/>
                </a:solidFill>
              </a:rPr>
              <a:t>, CURRENNT,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6660166" y="3284980"/>
            <a:ext cx="3456450" cy="79211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Orange, Shogun, </a:t>
            </a:r>
            <a:r>
              <a:rPr lang="de-DE" sz="1600" dirty="0" err="1" smtClean="0">
                <a:solidFill>
                  <a:srgbClr val="000000"/>
                </a:solidFill>
              </a:rPr>
              <a:t>scikt-learn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908720" y="444930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5076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6653300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196752" y="393305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Predicted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Actual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 smtClean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</a:t>
            </a:r>
            <a:r>
              <a:rPr lang="de-DE" sz="1200" dirty="0" err="1" smtClean="0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</a:t>
            </a:r>
            <a:endParaRPr lang="de-DE" sz="1400" dirty="0"/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(b)</a:t>
            </a:r>
            <a:endParaRPr lang="de-DE" sz="1400" dirty="0"/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(c)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2518</Words>
  <Application>Microsoft Office PowerPoint</Application>
  <PresentationFormat>Bildschirmpräsentation (4:3)</PresentationFormat>
  <Paragraphs>917</Paragraphs>
  <Slides>138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138</vt:i4>
      </vt:variant>
    </vt:vector>
  </HeadingPairs>
  <TitlesOfParts>
    <vt:vector size="148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Visio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Humm</cp:lastModifiedBy>
  <cp:revision>357</cp:revision>
  <dcterms:created xsi:type="dcterms:W3CDTF">2015-04-01T08:25:24Z</dcterms:created>
  <dcterms:modified xsi:type="dcterms:W3CDTF">2020-03-17T12:37:14Z</dcterms:modified>
</cp:coreProperties>
</file>